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2" r:id="rId5"/>
    <p:sldId id="266" r:id="rId6"/>
    <p:sldId id="282" r:id="rId7"/>
    <p:sldId id="263" r:id="rId8"/>
    <p:sldId id="264" r:id="rId9"/>
    <p:sldId id="271" r:id="rId10"/>
    <p:sldId id="279" r:id="rId11"/>
    <p:sldId id="272" r:id="rId12"/>
    <p:sldId id="273" r:id="rId13"/>
    <p:sldId id="276" r:id="rId14"/>
    <p:sldId id="278" r:id="rId15"/>
    <p:sldId id="277" r:id="rId16"/>
    <p:sldId id="281" r:id="rId17"/>
  </p:sldIdLst>
  <p:sldSz cx="14630400" cy="8229600"/>
  <p:notesSz cx="8229600" cy="14630400"/>
  <p:embeddedFontLst>
    <p:embeddedFont>
      <p:font typeface="Arial Black" panose="020B0A04020102020204" pitchFamily="34" charset="0"/>
      <p:bold r:id="rId19"/>
    </p:embeddedFont>
    <p:embeddedFont>
      <p:font typeface="Arimo"/>
      <p:regular r:id="rId20"/>
    </p:embeddedFont>
    <p:embeddedFont>
      <p:font typeface="Baskerville Old Face" panose="02020602080505020303" pitchFamily="18" charset="0"/>
      <p:regular r:id="rId21"/>
    </p:embeddedFont>
    <p:embeddedFont>
      <p:font typeface="Libre Baskerville" panose="02000000000000000000" pitchFamily="2" charset="0"/>
      <p:regular r:id="rId22"/>
    </p:embeddedFont>
    <p:embeddedFont>
      <p:font typeface="Open Sans" panose="020B0606030504020204" pitchFamily="34" charset="0"/>
      <p:regular r:id="rId23"/>
    </p:embeddedFont>
    <p:embeddedFont>
      <p:font typeface="Outfit Extra Bold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8FF78A-54D9-4D22-AD17-4985AE2EE262}" v="6" dt="2024-11-10T12:01:28.1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35" autoAdjust="0"/>
    <p:restoredTop sz="94610"/>
  </p:normalViewPr>
  <p:slideViewPr>
    <p:cSldViewPr snapToGrid="0" snapToObjects="1">
      <p:cViewPr>
        <p:scale>
          <a:sx n="72" d="100"/>
          <a:sy n="72" d="100"/>
        </p:scale>
        <p:origin x="378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909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270046"/>
            <a:ext cx="4919305" cy="36895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22514" y="984070"/>
            <a:ext cx="7827697" cy="3575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IShowSpeech</a:t>
            </a:r>
            <a:r>
              <a:rPr lang="en-US" sz="6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(Speech-to-Text Transcription) 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93790" y="49001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dirty="0">
                <a:latin typeface="Baskerville Old Face" panose="02020602080505020303" pitchFamily="18" charset="0"/>
              </a:rPr>
              <a:t>Presented to	</a:t>
            </a:r>
            <a:r>
              <a:rPr lang="en-US" sz="1750" dirty="0"/>
              <a:t>:   </a:t>
            </a:r>
            <a:r>
              <a:rPr lang="en-US" sz="1750" dirty="0">
                <a:latin typeface="Arial Black" panose="020B0A04020102020204" pitchFamily="34" charset="0"/>
              </a:rPr>
              <a:t>Abhishek Kumar Chouhan Sir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9C2F47-18B3-F65D-D153-19DCFE35B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88" y="927668"/>
            <a:ext cx="7119012" cy="7278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3B901B-8C8B-7E29-471E-BFFEF18F2268}"/>
              </a:ext>
            </a:extLst>
          </p:cNvPr>
          <p:cNvSpPr txBox="1"/>
          <p:nvPr/>
        </p:nvSpPr>
        <p:spPr>
          <a:xfrm>
            <a:off x="5181600" y="215900"/>
            <a:ext cx="7505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ptos" panose="020B0004020202020204" pitchFamily="34" charset="0"/>
              </a:rPr>
              <a:t>ARS METRIC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D583F3-9B58-6BB4-D823-C033AFEFB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903853"/>
            <a:ext cx="6294148" cy="73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81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13360" y="127000"/>
            <a:ext cx="8136851" cy="3374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Preprocessing for Speech Recognition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1118711" y="3841194"/>
            <a:ext cx="30480" cy="2304931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3"/>
          <p:cNvSpPr/>
          <p:nvPr/>
        </p:nvSpPr>
        <p:spPr>
          <a:xfrm>
            <a:off x="878800" y="40963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1057989" y="4181356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2381488" y="4068008"/>
            <a:ext cx="41086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381488" y="455842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2381488" y="505741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2152412" y="557022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E954D0-97D8-C570-6948-7FAA84ED6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794" y="1413650"/>
            <a:ext cx="10354045" cy="6815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689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Convolutional Neural Networks for Audio 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142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Effective Feature Extraction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4690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CNNs excel at capturing local and hierarchical patterns in spectrograms, crucial for speech recognition.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1429"/>
            <a:ext cx="29141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Robust to Variations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25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CNNs are inherently invariant to shifts and distortions, making them resilient to audio variations.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1429"/>
            <a:ext cx="32812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Efficient Computation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25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convolutional structure allows for highly parallel processing, enabling fast inference.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43006C-18FD-C8C6-6658-D85DF0C74A99}"/>
              </a:ext>
            </a:extLst>
          </p:cNvPr>
          <p:cNvSpPr/>
          <p:nvPr/>
        </p:nvSpPr>
        <p:spPr>
          <a:xfrm>
            <a:off x="12731931" y="7611291"/>
            <a:ext cx="1898469" cy="618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16" y="272891"/>
            <a:ext cx="2183368" cy="21833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4143" y="3330297"/>
            <a:ext cx="10034230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Bidirectional Gated Recurrent Units</a:t>
            </a:r>
            <a:endParaRPr lang="en-US" sz="42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43" y="4340066"/>
            <a:ext cx="4367332" cy="87332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82385" y="5540812"/>
            <a:ext cx="2954774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Contextual Modeling</a:t>
            </a:r>
            <a:endParaRPr lang="en-US" sz="2100" dirty="0"/>
          </a:p>
        </p:txBody>
      </p:sp>
      <p:sp>
        <p:nvSpPr>
          <p:cNvPr id="7" name="Text 2"/>
          <p:cNvSpPr/>
          <p:nvPr/>
        </p:nvSpPr>
        <p:spPr>
          <a:xfrm>
            <a:off x="982385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BiGRUs can capture both past and future context, crucial for sequence-to-sequence tasks like speech recognition.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475" y="4340066"/>
            <a:ext cx="4367332" cy="87332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349716" y="5540812"/>
            <a:ext cx="3930848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Mitigate Vanishing Gradients</a:t>
            </a:r>
            <a:endParaRPr lang="en-US" sz="2100" dirty="0"/>
          </a:p>
        </p:txBody>
      </p:sp>
      <p:sp>
        <p:nvSpPr>
          <p:cNvPr id="10" name="Text 4"/>
          <p:cNvSpPr/>
          <p:nvPr/>
        </p:nvSpPr>
        <p:spPr>
          <a:xfrm>
            <a:off x="5349716" y="6354008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gating mechanism in GRUs helps maintain long-term dependencies and stable gradients.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8806" y="4340066"/>
            <a:ext cx="4367332" cy="87332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7048" y="5540812"/>
            <a:ext cx="313396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Parallelizable Training</a:t>
            </a:r>
            <a:endParaRPr lang="en-US" sz="2100" dirty="0"/>
          </a:p>
        </p:txBody>
      </p:sp>
      <p:sp>
        <p:nvSpPr>
          <p:cNvPr id="13" name="Text 6"/>
          <p:cNvSpPr/>
          <p:nvPr/>
        </p:nvSpPr>
        <p:spPr>
          <a:xfrm>
            <a:off x="9717048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Unlike traditional RNNs, BiGRUs can be trained in parallel, accelerating the training process.</a:t>
            </a:r>
            <a:endParaRPr lang="en-US" sz="1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5F446C-0AC7-DA5A-4FBF-368930BBE188}"/>
              </a:ext>
            </a:extLst>
          </p:cNvPr>
          <p:cNvSpPr/>
          <p:nvPr/>
        </p:nvSpPr>
        <p:spPr>
          <a:xfrm>
            <a:off x="12662263" y="7541623"/>
            <a:ext cx="1968137" cy="6879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60417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Training and Decoding the Speech Model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836176"/>
            <a:ext cx="4492347" cy="725471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8218408"/>
            <a:ext cx="283488" cy="2834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96835" y="861524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Augmentation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396835" y="8860393"/>
            <a:ext cx="44988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 synthetic data to improve robustness and generalization.</a:t>
            </a:r>
            <a:endParaRPr lang="en-US" sz="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752" y="8218408"/>
            <a:ext cx="283488" cy="2834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65752" y="861524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Optimization</a:t>
            </a:r>
            <a:endParaRPr lang="en-US" sz="1100" dirty="0"/>
          </a:p>
        </p:txBody>
      </p:sp>
      <p:sp>
        <p:nvSpPr>
          <p:cNvPr id="9" name="Text 4"/>
          <p:cNvSpPr/>
          <p:nvPr/>
        </p:nvSpPr>
        <p:spPr>
          <a:xfrm>
            <a:off x="5065752" y="8860393"/>
            <a:ext cx="44988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advanced optimizers like Adam to efficiently train the model.</a:t>
            </a:r>
            <a:endParaRPr lang="en-US" sz="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4669" y="8218408"/>
            <a:ext cx="283488" cy="2834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34669" y="861524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Decoding</a:t>
            </a:r>
            <a:endParaRPr lang="en-US" sz="1100" dirty="0"/>
          </a:p>
        </p:txBody>
      </p:sp>
      <p:sp>
        <p:nvSpPr>
          <p:cNvPr id="12" name="Text 6"/>
          <p:cNvSpPr/>
          <p:nvPr/>
        </p:nvSpPr>
        <p:spPr>
          <a:xfrm>
            <a:off x="9734669" y="8860393"/>
            <a:ext cx="449889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 beam search to efficiently explore the output space and generate the final transcripts.</a:t>
            </a:r>
            <a:endParaRPr lang="en-US" sz="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BE5C1F-8568-E562-B942-3978ACBC6CE2}"/>
              </a:ext>
            </a:extLst>
          </p:cNvPr>
          <p:cNvSpPr/>
          <p:nvPr/>
        </p:nvSpPr>
        <p:spPr>
          <a:xfrm>
            <a:off x="12571502" y="7524206"/>
            <a:ext cx="2058898" cy="6942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887584-D372-4184-7943-C5860D3BE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0" y="553521"/>
            <a:ext cx="7886700" cy="71172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178" y="2410658"/>
            <a:ext cx="4932045" cy="341137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5930" y="609600"/>
            <a:ext cx="7592139" cy="1385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Validation and Performance Evaluation</a:t>
            </a:r>
            <a:endParaRPr lang="en-US" sz="43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30" y="2327553"/>
            <a:ext cx="6125408" cy="52956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A85BCF-5457-7E09-8F3F-92FA66C1C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977" y="1103906"/>
            <a:ext cx="9640645" cy="71256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429957-032D-AAAF-32FB-4F217C5D43EE}"/>
              </a:ext>
            </a:extLst>
          </p:cNvPr>
          <p:cNvSpPr txBox="1"/>
          <p:nvPr/>
        </p:nvSpPr>
        <p:spPr>
          <a:xfrm>
            <a:off x="3967921" y="375166"/>
            <a:ext cx="715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FINAL RESULT INTERMS OF WER,CER </a:t>
            </a:r>
          </a:p>
        </p:txBody>
      </p:sp>
    </p:spTree>
    <p:extLst>
      <p:ext uri="{BB962C8B-B14F-4D97-AF65-F5344CB8AC3E}">
        <p14:creationId xmlns:p14="http://schemas.microsoft.com/office/powerpoint/2010/main" val="33833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55" y="2416272"/>
            <a:ext cx="4919186" cy="298846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3420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Introduction to Speech Recognition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09979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Speech recognition converts spoken language into text. It's used widely, from voice assistants to transcription.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43358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6468904" y="4420910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7017306" y="43358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Acoustic Modeling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017306" y="482631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Transforms audio signals into phonetic features.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71867" y="43358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10329029" y="4420910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10908983" y="43358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Language Modeling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908983" y="482631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Predicts sequences of words based on context.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280190" y="60340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6438543" y="6119098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2"/>
          <p:cNvSpPr/>
          <p:nvPr/>
        </p:nvSpPr>
        <p:spPr>
          <a:xfrm>
            <a:off x="7017306" y="6034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Decoding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7017306" y="652450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Combines acoustic and language models for transcription.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B23A4-2860-055D-FBB7-96B992C291F8}"/>
              </a:ext>
            </a:extLst>
          </p:cNvPr>
          <p:cNvSpPr/>
          <p:nvPr/>
        </p:nvSpPr>
        <p:spPr>
          <a:xfrm>
            <a:off x="12670971" y="7680960"/>
            <a:ext cx="1820092" cy="461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540556"/>
            <a:ext cx="4919305" cy="314837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2573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Collection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3062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High-quality datasets are crucial for training accurate models. We'll use Mozilla Common Voice and LibriSpeech.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428720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1028224" y="45216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Common Voice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501205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Crowdsourced speech data in many languages.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467" y="428720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4919901" y="45216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LibriSpeech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919901" y="501205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Large corpus of read English speech from audiobooks.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2673"/>
            <a:ext cx="59606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Deep Neural Networks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450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DNNs are powerful for speech recognition. They learn complex patterns in audio data for accurate transcription.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63133"/>
            <a:ext cx="4120753" cy="25467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993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Input Layer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483787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Raw audio features.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3163133"/>
            <a:ext cx="4120872" cy="25468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4704" y="5993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Hidden Layers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4704" y="6483906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Feature extraction and transformation.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3163133"/>
            <a:ext cx="4120753" cy="254674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5993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Output Layer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6483787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Predicted phonemes or words.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64FFB9-D1BA-F5EE-54AF-BF474C2CA15F}"/>
              </a:ext>
            </a:extLst>
          </p:cNvPr>
          <p:cNvSpPr/>
          <p:nvPr/>
        </p:nvSpPr>
        <p:spPr>
          <a:xfrm>
            <a:off x="12731931" y="7637417"/>
            <a:ext cx="1898469" cy="5921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B68121-1FD6-5915-F5AB-84B6F5597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39" y="842962"/>
            <a:ext cx="6402161" cy="6543675"/>
          </a:xfrm>
          <a:prstGeom prst="rect">
            <a:avLst/>
          </a:prstGeom>
        </p:spPr>
      </p:pic>
      <p:pic>
        <p:nvPicPr>
          <p:cNvPr id="5" name="ttsmaker-file-2024-10-21-20-19-11">
            <a:hlinkClick r:id="" action="ppaction://media"/>
            <a:extLst>
              <a:ext uri="{FF2B5EF4-FFF2-40B4-BE49-F238E27FC236}">
                <a16:creationId xmlns:a16="http://schemas.microsoft.com/office/drawing/2014/main" id="{9233D2D7-6021-AA9B-A2EC-894380753B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217726">
            <a:off x="5805714" y="6140994"/>
            <a:ext cx="4064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6CA09E-0EBA-3A5B-58C3-4F5A9DEDC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916" y="1091141"/>
            <a:ext cx="5295900" cy="2000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83F048-A088-DA97-E9D0-D7FF96BD2965}"/>
              </a:ext>
            </a:extLst>
          </p:cNvPr>
          <p:cNvSpPr txBox="1"/>
          <p:nvPr/>
        </p:nvSpPr>
        <p:spPr>
          <a:xfrm>
            <a:off x="3505199" y="327701"/>
            <a:ext cx="6074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PRE TRAINED WAV2VEC2.0 MODEL</a:t>
            </a:r>
          </a:p>
        </p:txBody>
      </p:sp>
    </p:spTree>
    <p:extLst>
      <p:ext uri="{BB962C8B-B14F-4D97-AF65-F5344CB8AC3E}">
        <p14:creationId xmlns:p14="http://schemas.microsoft.com/office/powerpoint/2010/main" val="270530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25654-0863-FB3B-5FDA-0DEF95024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805" y="1912538"/>
            <a:ext cx="7811590" cy="5725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A57487-45D1-39E7-473C-DF4C084D0E82}"/>
              </a:ext>
            </a:extLst>
          </p:cNvPr>
          <p:cNvSpPr txBox="1"/>
          <p:nvPr/>
        </p:nvSpPr>
        <p:spPr>
          <a:xfrm>
            <a:off x="3848100" y="591738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IMPROVED RESULT </a:t>
            </a:r>
          </a:p>
        </p:txBody>
      </p:sp>
      <p:pic>
        <p:nvPicPr>
          <p:cNvPr id="5" name="download">
            <a:hlinkClick r:id="" action="ppaction://media"/>
            <a:extLst>
              <a:ext uri="{FF2B5EF4-FFF2-40B4-BE49-F238E27FC236}">
                <a16:creationId xmlns:a16="http://schemas.microsoft.com/office/drawing/2014/main" id="{CD6C3CD1-4732-17CA-5D24-4F16EF7F63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86103" y="70021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1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880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075" y="278844"/>
            <a:ext cx="2386132" cy="223111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0812" y="3402330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Handling Challenges</a:t>
            </a:r>
            <a:endParaRPr lang="en-US" sz="4350" dirty="0"/>
          </a:p>
        </p:txBody>
      </p:sp>
      <p:sp>
        <p:nvSpPr>
          <p:cNvPr id="5" name="Text 1"/>
          <p:cNvSpPr/>
          <p:nvPr/>
        </p:nvSpPr>
        <p:spPr>
          <a:xfrm>
            <a:off x="780812" y="4434126"/>
            <a:ext cx="13068776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Accents, noise, and speech variations affect accuracy. Robust models address these challenges for better performance.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80812" y="5042059"/>
            <a:ext cx="13068776" cy="2574608"/>
          </a:xfrm>
          <a:prstGeom prst="roundRect">
            <a:avLst>
              <a:gd name="adj" fmla="val 364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Shape 3"/>
          <p:cNvSpPr/>
          <p:nvPr/>
        </p:nvSpPr>
        <p:spPr>
          <a:xfrm>
            <a:off x="788432" y="5049679"/>
            <a:ext cx="13053536" cy="6398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1011436" y="5191125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Challenge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542014" y="5191125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Solution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88432" y="5689521"/>
            <a:ext cx="13053536" cy="63984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1011436" y="5830967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Accents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542014" y="5830967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Multi-lingual training data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88432" y="6329363"/>
            <a:ext cx="13053536" cy="6398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0"/>
          <p:cNvSpPr/>
          <p:nvPr/>
        </p:nvSpPr>
        <p:spPr>
          <a:xfrm>
            <a:off x="1011436" y="6470809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Noise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542014" y="6470809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Noise reduction techniques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88432" y="6969204"/>
            <a:ext cx="13053536" cy="63984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3"/>
          <p:cNvSpPr/>
          <p:nvPr/>
        </p:nvSpPr>
        <p:spPr>
          <a:xfrm>
            <a:off x="1011436" y="7110651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Variations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7542014" y="7110651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augmentation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6CD7B6-8F83-C646-DCFD-7B65113F5899}"/>
              </a:ext>
            </a:extLst>
          </p:cNvPr>
          <p:cNvSpPr/>
          <p:nvPr/>
        </p:nvSpPr>
        <p:spPr>
          <a:xfrm>
            <a:off x="12557760" y="7741920"/>
            <a:ext cx="2072640" cy="487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602" y="2757249"/>
            <a:ext cx="4999077" cy="271617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1990" y="535900"/>
            <a:ext cx="6154341" cy="609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Demonstration and Results</a:t>
            </a:r>
            <a:endParaRPr lang="en-US" sz="3800" dirty="0"/>
          </a:p>
        </p:txBody>
      </p:sp>
      <p:sp>
        <p:nvSpPr>
          <p:cNvPr id="5" name="Text 1"/>
          <p:cNvSpPr/>
          <p:nvPr/>
        </p:nvSpPr>
        <p:spPr>
          <a:xfrm>
            <a:off x="681990" y="1437203"/>
            <a:ext cx="7780020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We'll demonstrate real-world performance. This shows the accuracy and speed of our AI speech-to-text system.</a:t>
            </a:r>
            <a:endParaRPr lang="en-US" sz="15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" y="2280047"/>
            <a:ext cx="487204" cy="48720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81990" y="2962037"/>
            <a:ext cx="243601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Speed</a:t>
            </a:r>
            <a:endParaRPr lang="en-US" sz="1900" dirty="0"/>
          </a:p>
        </p:txBody>
      </p:sp>
      <p:sp>
        <p:nvSpPr>
          <p:cNvPr id="8" name="Text 3"/>
          <p:cNvSpPr/>
          <p:nvPr/>
        </p:nvSpPr>
        <p:spPr>
          <a:xfrm>
            <a:off x="681990" y="3383399"/>
            <a:ext cx="7780020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Fast transcription.</a:t>
            </a:r>
            <a:endParaRPr lang="en-US" sz="15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90" y="4279821"/>
            <a:ext cx="487204" cy="48720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81990" y="4961811"/>
            <a:ext cx="243601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Accuracy</a:t>
            </a:r>
            <a:endParaRPr lang="en-US" sz="1900" dirty="0"/>
          </a:p>
        </p:txBody>
      </p:sp>
      <p:sp>
        <p:nvSpPr>
          <p:cNvPr id="11" name="Text 5"/>
          <p:cNvSpPr/>
          <p:nvPr/>
        </p:nvSpPr>
        <p:spPr>
          <a:xfrm>
            <a:off x="681990" y="5383173"/>
            <a:ext cx="7780020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 transcription accuracy.</a:t>
            </a:r>
            <a:endParaRPr lang="en-US" sz="15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" y="6279594"/>
            <a:ext cx="487204" cy="48720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81990" y="6961584"/>
            <a:ext cx="243601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Languages</a:t>
            </a:r>
            <a:endParaRPr lang="en-US" sz="1900" dirty="0"/>
          </a:p>
        </p:txBody>
      </p:sp>
      <p:sp>
        <p:nvSpPr>
          <p:cNvPr id="14" name="Text 7"/>
          <p:cNvSpPr/>
          <p:nvPr/>
        </p:nvSpPr>
        <p:spPr>
          <a:xfrm>
            <a:off x="681990" y="7382947"/>
            <a:ext cx="7780020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Multi-language support.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427" y="591979"/>
            <a:ext cx="13123545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Speech to Text: Transforming Audio to Transcripts-Custom Trained Model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3427" y="2260283"/>
            <a:ext cx="13123545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explores the powerful techniques used to build accurate and efficient speech recognition models. From converting raw audio data to high-performance model training and validation, we'll dive into the core components that enable transforming speech to text.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27" y="3535442"/>
            <a:ext cx="13908408" cy="46070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461</Words>
  <Application>Microsoft Office PowerPoint</Application>
  <PresentationFormat>Custom</PresentationFormat>
  <Paragraphs>87</Paragraphs>
  <Slides>16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 Black</vt:lpstr>
      <vt:lpstr>Libre Baskerville</vt:lpstr>
      <vt:lpstr>Outfit Extra Bold</vt:lpstr>
      <vt:lpstr>Open Sans</vt:lpstr>
      <vt:lpstr>Arial</vt:lpstr>
      <vt:lpstr>Aptos</vt:lpstr>
      <vt:lpstr>Baskerville Old Face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Sumedh Atreya Vedantham</cp:lastModifiedBy>
  <cp:revision>6</cp:revision>
  <dcterms:created xsi:type="dcterms:W3CDTF">2024-10-21T17:56:47Z</dcterms:created>
  <dcterms:modified xsi:type="dcterms:W3CDTF">2024-11-10T12:05:19Z</dcterms:modified>
</cp:coreProperties>
</file>